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237E912-968D-46F8-9313-E66CA7C1CE9D}">
  <a:tblStyle styleId="{1237E912-968D-46F8-9313-E66CA7C1CE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68FD525-E178-4222-829A-BFCBE0C879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933f82c6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933f82c6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933f82c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933f82c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933f82c6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933f82c6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Reliability: unexpected behavior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Security: Hackers can exploit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Maintainability: More difficult to update competently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Coverage: a measure used to describe the degree to which the source code of a program is executed when a particular test suite runs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Duplications: a sequence of source code that occurs more than once, either within a program or across different programs owned or maintained by the same entity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Size: How big?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Complexity: Cyclomatic and Cognitive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Issues: Entire list of problems...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933f82c6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933f82c6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91d6df9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91d6df9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9369491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9369491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933f82c6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933f82c6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93694910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93694910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93694910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93694910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93694910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93694910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930789f6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930789f6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93694910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93694910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9369491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9369491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933f82c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933f82c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933f82c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933f82c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1.Ignore structures that allow multiple statements to be readably shorthanded into one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2.Increment (add one) for each break in the linear flow of the code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3.Increment when flow-breaking structures are nested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A.</a:t>
            </a:r>
            <a:r>
              <a:rPr b="1" lang="en" sz="1200"/>
              <a:t>Nesting</a:t>
            </a:r>
            <a:r>
              <a:rPr lang="en" sz="1200"/>
              <a:t> - assessed for nesting control flow structures inside each other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B.</a:t>
            </a:r>
            <a:r>
              <a:rPr b="1" lang="en" sz="1200"/>
              <a:t>Structural</a:t>
            </a:r>
            <a:r>
              <a:rPr lang="en" sz="1200"/>
              <a:t> - assessed on control flow structures that are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increment, and that increase the nesting count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C.</a:t>
            </a:r>
            <a:r>
              <a:rPr b="1" lang="en" sz="1200"/>
              <a:t>Fundamental</a:t>
            </a:r>
            <a:r>
              <a:rPr lang="en" sz="1200"/>
              <a:t> - assessed on statements not subject to a nesting increment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D.</a:t>
            </a:r>
            <a:r>
              <a:rPr b="1" lang="en" sz="1200"/>
              <a:t>Hybrid</a:t>
            </a:r>
            <a:r>
              <a:rPr lang="en" sz="1200"/>
              <a:t> - assessed on control flow structures that are not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increment, but which do increase the nesting count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933f82c6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933f82c6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1.Ignore structures that allow multiple statements to be readably shorthanded into one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2.Increment (add one) for each break in the linear flow of the code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3.Increment when flow-breaking structures are nested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A.</a:t>
            </a:r>
            <a:r>
              <a:rPr b="1" lang="en" sz="1200"/>
              <a:t>Nesting</a:t>
            </a:r>
            <a:r>
              <a:rPr lang="en" sz="1200"/>
              <a:t> - assessed for nesting control flow structures inside each other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B.</a:t>
            </a:r>
            <a:r>
              <a:rPr b="1" lang="en" sz="1200"/>
              <a:t>Structural</a:t>
            </a:r>
            <a:r>
              <a:rPr lang="en" sz="1200"/>
              <a:t> - assessed on control flow structures that are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increment, and that increase the nesting count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C.</a:t>
            </a:r>
            <a:r>
              <a:rPr b="1" lang="en" sz="1200"/>
              <a:t>Fundamental</a:t>
            </a:r>
            <a:r>
              <a:rPr lang="en" sz="1200"/>
              <a:t> - assessed on statements not subject to a nesting increment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D.</a:t>
            </a:r>
            <a:r>
              <a:rPr b="1" lang="en" sz="1200"/>
              <a:t>Hybrid</a:t>
            </a:r>
            <a:r>
              <a:rPr lang="en" sz="1200"/>
              <a:t> - assessed on control flow structures that are not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increment, but which do increase the nesting count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933f82c6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933f82c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91d6df9b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91d6df9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933f82c6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933f82c6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933f82c6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933f82c6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933f82c6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933f82c6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933f82c6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933f82c6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933f82c6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933f82c6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933f82c6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933f82c6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Autonomous Multi-cycle Farming in Space</a:t>
            </a:r>
            <a:endParaRPr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Christopher Millsap , Giampiero Corsbie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Client/ Sponsor: Dr. Philip Chan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added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3490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Adjustable trays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config and as classes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Procedures</a:t>
            </a:r>
            <a:r>
              <a:rPr lang="en"/>
              <a:t> in config file i.e. “seeding” actuator procedure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Detecting if classes exist for hardware requested in config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Threadable Actuator base class for running actuators in parallel to the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Parallel sensor reads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925" y="1567550"/>
            <a:ext cx="4007048" cy="2669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0" name="Google Shape;200;p22"/>
          <p:cNvCxnSpPr/>
          <p:nvPr/>
        </p:nvCxnSpPr>
        <p:spPr>
          <a:xfrm>
            <a:off x="3140250" y="1759650"/>
            <a:ext cx="3287100" cy="1624200"/>
          </a:xfrm>
          <a:prstGeom prst="curvedConnector3">
            <a:avLst>
              <a:gd fmla="val 11223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1" name="Google Shape;201;p22"/>
          <p:cNvCxnSpPr/>
          <p:nvPr/>
        </p:nvCxnSpPr>
        <p:spPr>
          <a:xfrm>
            <a:off x="3720450" y="1769835"/>
            <a:ext cx="3287100" cy="1624200"/>
          </a:xfrm>
          <a:prstGeom prst="curvedConnector3">
            <a:avLst>
              <a:gd fmla="val 13191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925" y="1086725"/>
            <a:ext cx="1577428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025" y="1086725"/>
            <a:ext cx="1728940" cy="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052550" y="964750"/>
            <a:ext cx="70389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600" y="1573050"/>
            <a:ext cx="3994800" cy="19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780600" y="1937650"/>
            <a:ext cx="2068500" cy="1975800"/>
          </a:xfrm>
          <a:prstGeom prst="rect">
            <a:avLst/>
          </a:prstGeom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Reliability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Security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Maintainability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Coverage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Duplications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Size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Complexity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Issues</a:t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3324325" y="1433200"/>
            <a:ext cx="53325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Static - Done by reading code through formal reviews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Functional - Verifies that each function of the software application operates in conformance with the requirement specification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Structural - Whitebox testing, testing trigger conditions, interface, etc, non functional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 - Responsiveness and stability under a particular workload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Testing scripts - Automated testing</a:t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2849100" y="1255150"/>
            <a:ext cx="882600" cy="3340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graphicFrame>
        <p:nvGraphicFramePr>
          <p:cNvPr id="223" name="Google Shape;223;p25"/>
          <p:cNvGraphicFramePr/>
          <p:nvPr/>
        </p:nvGraphicFramePr>
        <p:xfrm>
          <a:off x="1704000" y="14119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{1237E912-968D-46F8-9313-E66CA7C1CE9D}</a:tableStyleId>
              </a:tblPr>
              <a:tblGrid>
                <a:gridCol w="1434000"/>
                <a:gridCol w="1434000"/>
                <a:gridCol w="1434000"/>
                <a:gridCol w="1434000"/>
              </a:tblGrid>
              <a:tr h="29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Simulated Farm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Sensor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Actuator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Single Stage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State cases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data behavior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actions and reactions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One Cycle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State and transitions cases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data behavior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actions and reactions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Multi Cycle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Multiple sets of state and transition cases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data behavior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actions and reactions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24" name="Google Shape;224;p25"/>
          <p:cNvSpPr txBox="1"/>
          <p:nvPr/>
        </p:nvSpPr>
        <p:spPr>
          <a:xfrm>
            <a:off x="1664075" y="4059325"/>
            <a:ext cx="5988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Full debug suite in development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50" y="0"/>
            <a:ext cx="8475101" cy="51434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Testing Tasks (over break)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 cycle analog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2 - 3 week run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Real water pump to </a:t>
            </a:r>
            <a:r>
              <a:rPr lang="en"/>
              <a:t>control</a:t>
            </a:r>
            <a:r>
              <a:rPr lang="en"/>
              <a:t> water to seeds/plants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testing pump only testing system running over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 for </a:t>
            </a:r>
            <a:r>
              <a:rPr lang="en"/>
              <a:t>timing</a:t>
            </a:r>
            <a:r>
              <a:rPr lang="en"/>
              <a:t> issues expected to actual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Debugging Suite for dynamic analysis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775" y="1483537"/>
            <a:ext cx="2652350" cy="30792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least one sensor &amp; actuator functioning according to some schedule - Demo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1297500" y="1567550"/>
            <a:ext cx="455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Tasks included: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Full simulated farm with well-defined input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Configuration file for all phases in system to run in simulation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Demo System: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Virtual sensors from simulator: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Height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Moisture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Hardware Sensor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Lux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Actuators - run by two drivers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Mechanical arm (left)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Water pump (right)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20534" l="3664" r="4718" t="11806"/>
          <a:stretch/>
        </p:blipFill>
        <p:spPr>
          <a:xfrm rot="-5400000">
            <a:off x="5834511" y="1607490"/>
            <a:ext cx="2875499" cy="283132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4" name="Google Shape;244;p28"/>
          <p:cNvCxnSpPr/>
          <p:nvPr/>
        </p:nvCxnSpPr>
        <p:spPr>
          <a:xfrm flipH="1" rot="10800000">
            <a:off x="3289800" y="1976100"/>
            <a:ext cx="3024900" cy="152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8"/>
          <p:cNvCxnSpPr/>
          <p:nvPr/>
        </p:nvCxnSpPr>
        <p:spPr>
          <a:xfrm>
            <a:off x="4124975" y="3921275"/>
            <a:ext cx="2240700" cy="193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8"/>
          <p:cNvCxnSpPr/>
          <p:nvPr/>
        </p:nvCxnSpPr>
        <p:spPr>
          <a:xfrm>
            <a:off x="4023125" y="4135175"/>
            <a:ext cx="40332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8"/>
          <p:cNvCxnSpPr/>
          <p:nvPr/>
        </p:nvCxnSpPr>
        <p:spPr>
          <a:xfrm flipH="1" rot="10800000">
            <a:off x="3890725" y="3024875"/>
            <a:ext cx="3147300" cy="7029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8"/>
          <p:cNvSpPr txBox="1"/>
          <p:nvPr/>
        </p:nvSpPr>
        <p:spPr>
          <a:xfrm>
            <a:off x="7272200" y="1079625"/>
            <a:ext cx="1283400" cy="37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Canopy Light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" name="Google Shape;249;p28"/>
          <p:cNvCxnSpPr>
            <a:stCxn id="248" idx="2"/>
          </p:cNvCxnSpPr>
          <p:nvPr/>
        </p:nvCxnSpPr>
        <p:spPr>
          <a:xfrm flipH="1">
            <a:off x="7751000" y="1456425"/>
            <a:ext cx="162900" cy="24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29"/>
          <p:cNvCxnSpPr/>
          <p:nvPr/>
        </p:nvCxnSpPr>
        <p:spPr>
          <a:xfrm flipH="1">
            <a:off x="3846702" y="1884600"/>
            <a:ext cx="1890300" cy="3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1: Seeding</a:t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077" y="889262"/>
            <a:ext cx="2656525" cy="4247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188" y="889238"/>
            <a:ext cx="2714625" cy="1990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2: Grow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751" y="900675"/>
            <a:ext cx="1733299" cy="424281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626" y="900675"/>
            <a:ext cx="3869097" cy="424281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3: Harvest</a:t>
            </a:r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513" y="900675"/>
            <a:ext cx="2714963" cy="424281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Milestone 3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1" name="Google Shape;141;p14"/>
          <p:cNvGraphicFramePr/>
          <p:nvPr/>
        </p:nvGraphicFramePr>
        <p:xfrm>
          <a:off x="1906438" y="135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{1237E912-968D-46F8-9313-E66CA7C1CE9D}</a:tableStyleId>
              </a:tblPr>
              <a:tblGrid>
                <a:gridCol w="2481975"/>
                <a:gridCol w="1312975"/>
                <a:gridCol w="1536175"/>
              </a:tblGrid>
              <a:tr h="23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Giampiero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Christopher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2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Decide which set of boards will be used to control the system other than the microcontroller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45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Python libraries for serial communication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44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Finalize development toolchain and environment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42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 a preliminary product breakdown structure with MEE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83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 least one sensor &amp; actuator functioning according to some schedule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8575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Times New Roman"/>
                        <a:buChar char="○"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These will run based on simulated data along with simulated cycles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42" name="Google Shape;142;p14"/>
          <p:cNvSpPr txBox="1"/>
          <p:nvPr/>
        </p:nvSpPr>
        <p:spPr>
          <a:xfrm>
            <a:off x="819250" y="3652875"/>
            <a:ext cx="1038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Last slide: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4: Clean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013" y="900675"/>
            <a:ext cx="2703970" cy="424281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Next Milestone</a:t>
            </a:r>
            <a:endParaRPr/>
          </a:p>
        </p:txBody>
      </p:sp>
      <p:graphicFrame>
        <p:nvGraphicFramePr>
          <p:cNvPr id="282" name="Google Shape;282;p33"/>
          <p:cNvGraphicFramePr/>
          <p:nvPr/>
        </p:nvGraphicFramePr>
        <p:xfrm>
          <a:off x="1297500" y="1274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{B68FD525-E178-4222-829A-BFCBE0C87917}</a:tableStyleId>
              </a:tblPr>
              <a:tblGrid>
                <a:gridCol w="2022475"/>
                <a:gridCol w="2022475"/>
                <a:gridCol w="2022475"/>
              </a:tblGrid>
              <a:tr h="25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Giampiero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Christopher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Interrupts and Error Handling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Allow for Manual Control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Debug Suite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Config Section for System Settings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1052550" y="2245050"/>
            <a:ext cx="70389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075" y="2898450"/>
            <a:ext cx="2612376" cy="19402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Complexity</a:t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0" l="534" r="534" t="0"/>
          <a:stretch/>
        </p:blipFill>
        <p:spPr>
          <a:xfrm>
            <a:off x="642938" y="1538288"/>
            <a:ext cx="7858125" cy="267652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5"/>
          <p:cNvSpPr txBox="1"/>
          <p:nvPr/>
        </p:nvSpPr>
        <p:spPr>
          <a:xfrm>
            <a:off x="7314975" y="4445275"/>
            <a:ext cx="118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 3: [2]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Cognitive Complexity</a:t>
            </a:r>
            <a:endParaRPr/>
          </a:p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Ignore structures that allow multiple statements to be readably shorthanded into one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(add one) for each break in the linear flow of the code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when flow-breaking structures are nested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Nesting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Structural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Fundamental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Hybrid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Complexity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Ignore structures that allow multiple statements to be readably shorthanded into one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(add one) for each break in the linear flow of the code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when flow-breaking structures are nested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Nesting</a:t>
            </a:r>
            <a:r>
              <a:rPr lang="en" sz="1200"/>
              <a:t> - assessed for nesting control flow structures inside each other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Structural</a:t>
            </a:r>
            <a:r>
              <a:rPr lang="en" sz="1200"/>
              <a:t> - assessed on control flow structures that are subject to a nesting increment, and that increase the nesting count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Fundamental</a:t>
            </a:r>
            <a:r>
              <a:rPr lang="en" sz="1200"/>
              <a:t> - assessed on statements not subject to a nesting increment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Hybrid</a:t>
            </a:r>
            <a:r>
              <a:rPr lang="en" sz="1200"/>
              <a:t> - assessed on control flow structures that are not subject to a nesting increment, but which do increase the nesting count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Milestone 3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1906438" y="181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{1237E912-968D-46F8-9313-E66CA7C1CE9D}</a:tableStyleId>
              </a:tblPr>
              <a:tblGrid>
                <a:gridCol w="2481975"/>
                <a:gridCol w="1312975"/>
                <a:gridCol w="1536175"/>
              </a:tblGrid>
              <a:tr h="197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Giampiero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Christopher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20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simulated farm with well-defined input parameters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312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Configuration file for all phases in system to run in simulation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6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 Document inheriting from test plan from milestone 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which set of boards will be used to control the system other than the microcontroller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957417"/>
            <a:ext cx="4413300" cy="2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BIGTREETECH SKR Mini E3 V1.2 Control Board 32Bit with TMC2209 UART Driver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Commonly used with 3D printers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Has multiple drivers integrated into the board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Designed for running stepper motors </a:t>
            </a:r>
            <a:r>
              <a:rPr lang="en"/>
              <a:t>precisely</a:t>
            </a:r>
            <a:r>
              <a:rPr lang="en"/>
              <a:t> and </a:t>
            </a:r>
            <a:r>
              <a:rPr lang="en"/>
              <a:t>accurately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run G-Code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Will be used for controlling seeding head movement on the linear rails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275" y="1957413"/>
            <a:ext cx="2517125" cy="2517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which set of boards will be used to control the system other than the microcontroller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2178500"/>
            <a:ext cx="3683100" cy="25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DRV8825 Stepper Motor Driver Carrier, High Current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00" y="2178500"/>
            <a:ext cx="3128400" cy="250272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which set of boards will be used to control the system other than the microcontroller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2178725"/>
            <a:ext cx="3693300" cy="20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Actuator Control Board by Actuonix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Will be used to control the linear actuator that deposits seeds in the grow trays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600" y="2178725"/>
            <a:ext cx="3128400" cy="205679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Python libraries for serial communication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Adafruit_BBIO.GPIO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Used on: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lux sensor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ULN2003 5V Stepper Motors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ULN2003 Driver Boards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Used in the demo and have libraries specific to their use implemented as examples.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 development toolchain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153925"/>
            <a:ext cx="7038900" cy="3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the portability and ease of development in python, no formal toolchain is </a:t>
            </a:r>
            <a:r>
              <a:rPr lang="en"/>
              <a:t>necessary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Instead, one simply needs to know how to set up the development environment.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Python dependencies for the BeagleBone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sudo ntpdate pool.ntp.org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sudo apt-get update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sudo apt-get install build-essential python-dev python-setuptools python-pip python-smbus -y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Virtual </a:t>
            </a:r>
            <a:r>
              <a:rPr lang="en"/>
              <a:t>Environment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python3 -m pip install --user virtualenv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python3 -m venv env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source env/bin/activate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Libraries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pip install Adafruit_BBIO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pip3 install coloredlogs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pip3 install ruamel.yaml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VS Code and Remote Development </a:t>
            </a:r>
            <a:r>
              <a:rPr lang="en"/>
              <a:t>Extension</a:t>
            </a:r>
            <a:r>
              <a:rPr lang="en"/>
              <a:t> (If developing on windows)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a preliminary product breakdown structure with MEE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500" y="850650"/>
            <a:ext cx="2769536" cy="35308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75" y="4381500"/>
            <a:ext cx="80581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75450"/>
            <a:ext cx="47073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BOM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Broken down by subsystem/assembly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PBS derived when BOM finalized</a:t>
            </a:r>
            <a:endParaRPr/>
          </a:p>
        </p:txBody>
      </p:sp>
      <p:cxnSp>
        <p:nvCxnSpPr>
          <p:cNvPr id="190" name="Google Shape;190;p21"/>
          <p:cNvCxnSpPr/>
          <p:nvPr/>
        </p:nvCxnSpPr>
        <p:spPr>
          <a:xfrm flipH="1" rot="10800000">
            <a:off x="2632225" y="1747075"/>
            <a:ext cx="32655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1"/>
          <p:cNvCxnSpPr/>
          <p:nvPr/>
        </p:nvCxnSpPr>
        <p:spPr>
          <a:xfrm>
            <a:off x="4524575" y="2131125"/>
            <a:ext cx="561900" cy="19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2" name="Google Shape;1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500" y="2758425"/>
            <a:ext cx="2833226" cy="1223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